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
      <p:font typeface="Roboto Condensed"/>
      <p:regular r:id="rId19"/>
      <p:bold r:id="rId20"/>
      <p:italic r:id="rId21"/>
      <p:boldItalic r:id="rId22"/>
    </p:embeddedFont>
    <p:embeddedFont>
      <p:font typeface="Gill Sans"/>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5" roundtripDataSignature="AMtx7mh4pHCcDhsQdHYqMMMwI/+OLd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Condensed-bold.fntdata"/><Relationship Id="rId22" Type="http://schemas.openxmlformats.org/officeDocument/2006/relationships/font" Target="fonts/RobotoCondensed-boldItalic.fntdata"/><Relationship Id="rId21" Type="http://schemas.openxmlformats.org/officeDocument/2006/relationships/font" Target="fonts/RobotoCondensed-italic.fntdata"/><Relationship Id="rId24" Type="http://schemas.openxmlformats.org/officeDocument/2006/relationships/font" Target="fonts/GillSans-bold.fntdata"/><Relationship Id="rId23" Type="http://schemas.openxmlformats.org/officeDocument/2006/relationships/font" Target="fonts/Gill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RobotoCondensed-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6282775a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26282775ae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63f3ae65b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263f3ae65b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a06066b868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a06066b86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3f3ae65b1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263f3ae65b1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63f3ae65b1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263f3ae65b1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
          <p:cNvSpPr txBox="1"/>
          <p:nvPr>
            <p:ph type="ctrTitle"/>
          </p:nvPr>
        </p:nvSpPr>
        <p:spPr>
          <a:xfrm>
            <a:off x="579451" y="336925"/>
            <a:ext cx="7893000" cy="2052600"/>
          </a:xfrm>
          <a:prstGeom prst="rect">
            <a:avLst/>
          </a:prstGeom>
          <a:noFill/>
          <a:ln>
            <a:noFill/>
          </a:ln>
          <a:effectLst>
            <a:outerShdw blurRad="57150" rotWithShape="0" algn="bl" dir="5400000" dist="19050">
              <a:srgbClr val="000000">
                <a:alpha val="49019"/>
              </a:srgbClr>
            </a:outerShdw>
          </a:effectLst>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1"/>
          <p:cNvSpPr txBox="1"/>
          <p:nvPr>
            <p:ph idx="1" type="subTitle"/>
          </p:nvPr>
        </p:nvSpPr>
        <p:spPr>
          <a:xfrm>
            <a:off x="579450" y="2274075"/>
            <a:ext cx="78930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11"/>
          <p:cNvPicPr preferRelativeResize="0"/>
          <p:nvPr/>
        </p:nvPicPr>
        <p:blipFill rotWithShape="1">
          <a:blip r:embed="rId2">
            <a:alphaModFix/>
          </a:blip>
          <a:srcRect b="0" l="0" r="0" t="0"/>
          <a:stretch/>
        </p:blipFill>
        <p:spPr>
          <a:xfrm>
            <a:off x="3444098" y="3793675"/>
            <a:ext cx="2077824" cy="1139351"/>
          </a:xfrm>
          <a:prstGeom prst="rect">
            <a:avLst/>
          </a:prstGeom>
          <a:noFill/>
          <a:ln>
            <a:noFill/>
          </a:ln>
        </p:spPr>
      </p:pic>
      <p:sp>
        <p:nvSpPr>
          <p:cNvPr id="14" name="Google Shape;14;p11"/>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1"/>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1"/>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4" name="Google Shape;8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5" name="Google Shape;8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 name="Shape 17"/>
        <p:cNvGrpSpPr/>
        <p:nvPr/>
      </p:nvGrpSpPr>
      <p:grpSpPr>
        <a:xfrm>
          <a:off x="0" y="0"/>
          <a:ext cx="0" cy="0"/>
          <a:chOff x="0" y="0"/>
          <a:chExt cx="0" cy="0"/>
        </a:xfrm>
      </p:grpSpPr>
      <p:sp>
        <p:nvSpPr>
          <p:cNvPr id="18" name="Google Shape;18;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9" name="Google Shape;19;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 name="Google Shape;20;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Char char="●"/>
              <a:defRPr>
                <a:solidFill>
                  <a:srgbClr val="666666"/>
                </a:solidFill>
              </a:defRPr>
            </a:lvl1pPr>
            <a:lvl2pPr indent="-317500" lvl="1" marL="914400" algn="l">
              <a:lnSpc>
                <a:spcPct val="115000"/>
              </a:lnSpc>
              <a:spcBef>
                <a:spcPts val="0"/>
              </a:spcBef>
              <a:spcAft>
                <a:spcPts val="0"/>
              </a:spcAft>
              <a:buClr>
                <a:srgbClr val="666666"/>
              </a:buClr>
              <a:buSzPts val="1400"/>
              <a:buChar char="○"/>
              <a:defRPr>
                <a:solidFill>
                  <a:srgbClr val="666666"/>
                </a:solidFill>
              </a:defRPr>
            </a:lvl2pPr>
            <a:lvl3pPr indent="-317500" lvl="2" marL="1371600" algn="l">
              <a:lnSpc>
                <a:spcPct val="115000"/>
              </a:lnSpc>
              <a:spcBef>
                <a:spcPts val="0"/>
              </a:spcBef>
              <a:spcAft>
                <a:spcPts val="0"/>
              </a:spcAft>
              <a:buClr>
                <a:srgbClr val="666666"/>
              </a:buClr>
              <a:buSzPts val="1400"/>
              <a:buChar char="■"/>
              <a:defRPr>
                <a:solidFill>
                  <a:srgbClr val="666666"/>
                </a:solidFill>
              </a:defRPr>
            </a:lvl3pPr>
            <a:lvl4pPr indent="-317500" lvl="3" marL="1828800" algn="l">
              <a:lnSpc>
                <a:spcPct val="115000"/>
              </a:lnSpc>
              <a:spcBef>
                <a:spcPts val="0"/>
              </a:spcBef>
              <a:spcAft>
                <a:spcPts val="0"/>
              </a:spcAft>
              <a:buClr>
                <a:srgbClr val="666666"/>
              </a:buClr>
              <a:buSzPts val="1400"/>
              <a:buChar char="●"/>
              <a:defRPr>
                <a:solidFill>
                  <a:srgbClr val="666666"/>
                </a:solidFill>
              </a:defRPr>
            </a:lvl4pPr>
            <a:lvl5pPr indent="-317500" lvl="4" marL="2286000" algn="l">
              <a:lnSpc>
                <a:spcPct val="115000"/>
              </a:lnSpc>
              <a:spcBef>
                <a:spcPts val="0"/>
              </a:spcBef>
              <a:spcAft>
                <a:spcPts val="0"/>
              </a:spcAft>
              <a:buClr>
                <a:srgbClr val="666666"/>
              </a:buClr>
              <a:buSzPts val="1400"/>
              <a:buChar char="○"/>
              <a:defRPr>
                <a:solidFill>
                  <a:srgbClr val="666666"/>
                </a:solidFill>
              </a:defRPr>
            </a:lvl5pPr>
            <a:lvl6pPr indent="-317500" lvl="5" marL="2743200" algn="l">
              <a:lnSpc>
                <a:spcPct val="115000"/>
              </a:lnSpc>
              <a:spcBef>
                <a:spcPts val="0"/>
              </a:spcBef>
              <a:spcAft>
                <a:spcPts val="0"/>
              </a:spcAft>
              <a:buClr>
                <a:srgbClr val="666666"/>
              </a:buClr>
              <a:buSzPts val="1400"/>
              <a:buChar char="■"/>
              <a:defRPr>
                <a:solidFill>
                  <a:srgbClr val="666666"/>
                </a:solidFill>
              </a:defRPr>
            </a:lvl6pPr>
            <a:lvl7pPr indent="-317500" lvl="6" marL="3200400" algn="l">
              <a:lnSpc>
                <a:spcPct val="115000"/>
              </a:lnSpc>
              <a:spcBef>
                <a:spcPts val="0"/>
              </a:spcBef>
              <a:spcAft>
                <a:spcPts val="0"/>
              </a:spcAft>
              <a:buClr>
                <a:srgbClr val="666666"/>
              </a:buClr>
              <a:buSzPts val="1400"/>
              <a:buChar char="●"/>
              <a:defRPr>
                <a:solidFill>
                  <a:srgbClr val="666666"/>
                </a:solidFill>
              </a:defRPr>
            </a:lvl7pPr>
            <a:lvl8pPr indent="-317500" lvl="7" marL="3657600" algn="l">
              <a:lnSpc>
                <a:spcPct val="115000"/>
              </a:lnSpc>
              <a:spcBef>
                <a:spcPts val="0"/>
              </a:spcBef>
              <a:spcAft>
                <a:spcPts val="0"/>
              </a:spcAft>
              <a:buClr>
                <a:srgbClr val="666666"/>
              </a:buClr>
              <a:buSzPts val="1400"/>
              <a:buChar char="○"/>
              <a:defRPr>
                <a:solidFill>
                  <a:srgbClr val="666666"/>
                </a:solidFill>
              </a:defRPr>
            </a:lvl8pPr>
            <a:lvl9pPr indent="-317500" lvl="8" marL="4114800" algn="l">
              <a:lnSpc>
                <a:spcPct val="115000"/>
              </a:lnSpc>
              <a:spcBef>
                <a:spcPts val="0"/>
              </a:spcBef>
              <a:spcAft>
                <a:spcPts val="0"/>
              </a:spcAft>
              <a:buClr>
                <a:srgbClr val="666666"/>
              </a:buClr>
              <a:buSzPts val="1400"/>
              <a:buChar char="■"/>
              <a:defRPr>
                <a:solidFill>
                  <a:srgbClr val="666666"/>
                </a:solidFill>
              </a:defRPr>
            </a:lvl9pPr>
          </a:lstStyle>
          <a:p/>
        </p:txBody>
      </p:sp>
      <p:sp>
        <p:nvSpPr>
          <p:cNvPr id="21" name="Google Shape;2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26" name="Google Shape;26;p10"/>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311700" y="2150850"/>
            <a:ext cx="8520600" cy="841800"/>
          </a:xfrm>
          <a:prstGeom prst="rect">
            <a:avLst/>
          </a:prstGeom>
          <a:noFill/>
          <a:ln>
            <a:noFill/>
          </a:ln>
          <a:effectLst>
            <a:outerShdw blurRad="57150" rotWithShape="0" algn="bl" dir="5400000" dist="19050">
              <a:srgbClr val="000000">
                <a:alpha val="49019"/>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12"/>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2"/>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2"/>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2"/>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34" name="Google Shape;34;p12"/>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5" name="Shape 35"/>
        <p:cNvGrpSpPr/>
        <p:nvPr/>
      </p:nvGrpSpPr>
      <p:grpSpPr>
        <a:xfrm>
          <a:off x="0" y="0"/>
          <a:ext cx="0" cy="0"/>
          <a:chOff x="0" y="0"/>
          <a:chExt cx="0" cy="0"/>
        </a:xfrm>
      </p:grpSpPr>
      <p:sp>
        <p:nvSpPr>
          <p:cNvPr id="36" name="Google Shape;36;p13"/>
          <p:cNvSpPr txBox="1"/>
          <p:nvPr>
            <p:ph type="title"/>
          </p:nvPr>
        </p:nvSpPr>
        <p:spPr>
          <a:xfrm>
            <a:off x="364950" y="197775"/>
            <a:ext cx="8520600" cy="841800"/>
          </a:xfrm>
          <a:prstGeom prst="rect">
            <a:avLst/>
          </a:prstGeom>
          <a:noFill/>
          <a:ln>
            <a:noFill/>
          </a:ln>
          <a:effectLst>
            <a:outerShdw blurRad="57150" rotWithShape="0" algn="bl" dir="5400000" dist="19050">
              <a:srgbClr val="000000">
                <a:alpha val="49019"/>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7" name="Google Shape;3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42" name="Google Shape;42;p13"/>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14"/>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4"/>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1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51" name="Google Shape;51;p14"/>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pic>
        <p:nvPicPr>
          <p:cNvPr id="52" name="Google Shape;52;p14"/>
          <p:cNvPicPr preferRelativeResize="0"/>
          <p:nvPr/>
        </p:nvPicPr>
        <p:blipFill rotWithShape="1">
          <a:blip r:embed="rId3">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3" name="Shape 53"/>
        <p:cNvGrpSpPr/>
        <p:nvPr/>
      </p:nvGrpSpPr>
      <p:grpSpPr>
        <a:xfrm>
          <a:off x="0" y="0"/>
          <a:ext cx="0" cy="0"/>
          <a:chOff x="0" y="0"/>
          <a:chExt cx="0" cy="0"/>
        </a:xfrm>
      </p:grpSpPr>
      <p:sp>
        <p:nvSpPr>
          <p:cNvPr id="54" name="Google Shape;54;p15"/>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15"/>
          <p:cNvSpPr txBox="1"/>
          <p:nvPr>
            <p:ph idx="1" type="body"/>
          </p:nvPr>
        </p:nvSpPr>
        <p:spPr>
          <a:xfrm>
            <a:off x="311700" y="100007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56" name="Google Shape;5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61" name="Google Shape;61;p15"/>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
        <p:nvSpPr>
          <p:cNvPr id="62" name="Google Shape;62;p15"/>
          <p:cNvSpPr txBox="1"/>
          <p:nvPr>
            <p:ph idx="2" type="body"/>
          </p:nvPr>
        </p:nvSpPr>
        <p:spPr>
          <a:xfrm>
            <a:off x="4635275" y="97502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63" name="Google Shape;63;p15"/>
          <p:cNvPicPr preferRelativeResize="0"/>
          <p:nvPr/>
        </p:nvPicPr>
        <p:blipFill rotWithShape="1">
          <a:blip r:embed="rId3">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sp>
        <p:nvSpPr>
          <p:cNvPr id="68" name="Google Shape;68;p17"/>
          <p:cNvSpPr txBox="1"/>
          <p:nvPr>
            <p:ph type="title"/>
          </p:nvPr>
        </p:nvSpPr>
        <p:spPr>
          <a:xfrm>
            <a:off x="5144100" y="17565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
        <p:nvSpPr>
          <p:cNvPr id="71" name="Google Shape;71;p17"/>
          <p:cNvSpPr txBox="1"/>
          <p:nvPr>
            <p:ph idx="1"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pic>
        <p:nvPicPr>
          <p:cNvPr id="72" name="Google Shape;72;p17"/>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73" name="Shape 73"/>
        <p:cNvGrpSpPr/>
        <p:nvPr/>
      </p:nvGrpSpPr>
      <p:grpSpPr>
        <a:xfrm>
          <a:off x="0" y="0"/>
          <a:ext cx="0" cy="0"/>
          <a:chOff x="0" y="0"/>
          <a:chExt cx="0" cy="0"/>
        </a:xfrm>
      </p:grpSpPr>
      <p:sp>
        <p:nvSpPr>
          <p:cNvPr id="74" name="Google Shape;74;p18"/>
          <p:cNvSpPr txBox="1"/>
          <p:nvPr>
            <p:ph type="title"/>
          </p:nvPr>
        </p:nvSpPr>
        <p:spPr>
          <a:xfrm>
            <a:off x="341425" y="11760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8"/>
          <p:cNvSpPr txBox="1"/>
          <p:nvPr>
            <p:ph idx="1" type="body"/>
          </p:nvPr>
        </p:nvSpPr>
        <p:spPr>
          <a:xfrm>
            <a:off x="410725" y="12468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77" name="Google Shape;77;p18"/>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8"/>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8"/>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81" name="Google Shape;81;p18"/>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26282775ae5_0_0"/>
          <p:cNvSpPr txBox="1"/>
          <p:nvPr>
            <p:ph type="ctrTitle"/>
          </p:nvPr>
        </p:nvSpPr>
        <p:spPr>
          <a:xfrm>
            <a:off x="579450" y="336925"/>
            <a:ext cx="7893000" cy="1579500"/>
          </a:xfrm>
          <a:prstGeom prst="rect">
            <a:avLst/>
          </a:prstGeom>
          <a:noFill/>
          <a:ln>
            <a:noFill/>
          </a:ln>
          <a:effectLst>
            <a:outerShdw blurRad="57150" rotWithShape="0" algn="bl" dir="5400000" dist="19050">
              <a:srgbClr val="000000">
                <a:alpha val="49019"/>
              </a:srgbClr>
            </a:outerShdw>
          </a:effectLst>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5"/>
              <a:buNone/>
            </a:pPr>
            <a:r>
              <a:rPr b="1" lang="en"/>
              <a:t>Adulting 101</a:t>
            </a:r>
            <a:endParaRPr b="1"/>
          </a:p>
          <a:p>
            <a:pPr indent="0" lvl="0" marL="0" rtl="0" algn="ctr">
              <a:lnSpc>
                <a:spcPct val="100000"/>
              </a:lnSpc>
              <a:spcBef>
                <a:spcPts val="0"/>
              </a:spcBef>
              <a:spcAft>
                <a:spcPts val="0"/>
              </a:spcAft>
              <a:buSzPct val="111115"/>
              <a:buNone/>
            </a:pPr>
            <a:r>
              <a:rPr b="1" lang="en"/>
              <a:t>Job Interview Skills</a:t>
            </a:r>
            <a:endParaRPr b="1"/>
          </a:p>
        </p:txBody>
      </p:sp>
      <p:sp>
        <p:nvSpPr>
          <p:cNvPr id="91" name="Google Shape;91;g26282775ae5_0_0"/>
          <p:cNvSpPr txBox="1"/>
          <p:nvPr>
            <p:ph idx="1" type="subTitle"/>
          </p:nvPr>
        </p:nvSpPr>
        <p:spPr>
          <a:xfrm>
            <a:off x="579450" y="2133350"/>
            <a:ext cx="7893000" cy="12384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txBox="1"/>
          <p:nvPr>
            <p:ph type="title"/>
          </p:nvPr>
        </p:nvSpPr>
        <p:spPr>
          <a:xfrm>
            <a:off x="927600" y="126750"/>
            <a:ext cx="7535400" cy="1118700"/>
          </a:xfrm>
          <a:prstGeom prst="rect">
            <a:avLst/>
          </a:prstGeom>
          <a:noFill/>
          <a:ln>
            <a:noFill/>
          </a:ln>
          <a:effectLst>
            <a:outerShdw blurRad="57150" rotWithShape="0" algn="bl" dir="5400000" dist="19050">
              <a:srgbClr val="000000">
                <a:alpha val="49019"/>
              </a:srgbClr>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5200"/>
              <a:t>Upcoming Events</a:t>
            </a:r>
            <a:endParaRPr sz="5200">
              <a:latin typeface="Roboto Condensed"/>
              <a:ea typeface="Roboto Condensed"/>
              <a:cs typeface="Roboto Condensed"/>
              <a:sym typeface="Roboto Condensed"/>
            </a:endParaRPr>
          </a:p>
        </p:txBody>
      </p:sp>
      <p:sp>
        <p:nvSpPr>
          <p:cNvPr id="100" name="Google Shape;100;p1"/>
          <p:cNvSpPr txBox="1"/>
          <p:nvPr>
            <p:ph idx="2" type="body"/>
          </p:nvPr>
        </p:nvSpPr>
        <p:spPr>
          <a:xfrm>
            <a:off x="507275" y="1089150"/>
            <a:ext cx="8352600" cy="28767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2"/>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txBox="1"/>
          <p:nvPr>
            <p:ph type="title"/>
          </p:nvPr>
        </p:nvSpPr>
        <p:spPr>
          <a:xfrm>
            <a:off x="1193375" y="126750"/>
            <a:ext cx="6972600" cy="1039500"/>
          </a:xfrm>
          <a:prstGeom prst="rect">
            <a:avLst/>
          </a:prstGeom>
          <a:noFill/>
          <a:ln>
            <a:noFill/>
          </a:ln>
          <a:effectLst>
            <a:outerShdw blurRad="57150" rotWithShape="0" algn="bl" dir="5400000" dist="19050">
              <a:srgbClr val="000000">
                <a:alpha val="49019"/>
              </a:srgbClr>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667"/>
              <a:buNone/>
            </a:pPr>
            <a:r>
              <a:rPr lang="en"/>
              <a:t>Before the Interview</a:t>
            </a:r>
            <a:endParaRPr>
              <a:latin typeface="Roboto Condensed"/>
              <a:ea typeface="Roboto Condensed"/>
              <a:cs typeface="Roboto Condensed"/>
              <a:sym typeface="Roboto Condensed"/>
            </a:endParaRPr>
          </a:p>
        </p:txBody>
      </p:sp>
      <p:sp>
        <p:nvSpPr>
          <p:cNvPr id="109" name="Google Shape;109;p2"/>
          <p:cNvSpPr txBox="1"/>
          <p:nvPr/>
        </p:nvSpPr>
        <p:spPr>
          <a:xfrm>
            <a:off x="333575" y="1261125"/>
            <a:ext cx="8692200" cy="335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t/>
            </a:r>
            <a:endParaRPr>
              <a:solidFill>
                <a:schemeClr val="dk1"/>
              </a:solidFill>
            </a:endParaRPr>
          </a:p>
          <a:p>
            <a:pPr indent="-514350" lvl="0" marL="514350" rtl="0" algn="ctr">
              <a:spcBef>
                <a:spcPts val="0"/>
              </a:spcBef>
              <a:spcAft>
                <a:spcPts val="0"/>
              </a:spcAft>
              <a:buClr>
                <a:schemeClr val="dk1"/>
              </a:buClr>
              <a:buSzPts val="2400"/>
              <a:buFont typeface="Gill Sans"/>
              <a:buAutoNum type="arabicPeriod"/>
            </a:pPr>
            <a:r>
              <a:rPr lang="en" sz="2400">
                <a:solidFill>
                  <a:schemeClr val="dk1"/>
                </a:solidFill>
                <a:latin typeface="Gill Sans"/>
                <a:ea typeface="Gill Sans"/>
                <a:cs typeface="Gill Sans"/>
                <a:sym typeface="Gill Sans"/>
              </a:rPr>
              <a:t>Do your research- Employers want to know that you are interested in the position and in the company. Having some background information about the business shows that you have done your homework, and you want the job. </a:t>
            </a:r>
            <a:endParaRPr>
              <a:solidFill>
                <a:schemeClr val="dk1"/>
              </a:solidFill>
            </a:endParaRPr>
          </a:p>
          <a:p>
            <a:pPr indent="-361950" lvl="0" marL="514350" rtl="0" algn="ctr">
              <a:spcBef>
                <a:spcPts val="0"/>
              </a:spcBef>
              <a:spcAft>
                <a:spcPts val="0"/>
              </a:spcAft>
              <a:buClr>
                <a:schemeClr val="dk1"/>
              </a:buClr>
              <a:buSzPts val="2400"/>
              <a:buFont typeface="Gill Sans"/>
              <a:buNone/>
            </a:pPr>
            <a:r>
              <a:t/>
            </a:r>
            <a:endParaRPr sz="2400">
              <a:solidFill>
                <a:schemeClr val="dk1"/>
              </a:solidFill>
              <a:latin typeface="Gill Sans"/>
              <a:ea typeface="Gill Sans"/>
              <a:cs typeface="Gill Sans"/>
              <a:sym typeface="Gill Sans"/>
            </a:endParaRPr>
          </a:p>
          <a:p>
            <a:pPr indent="-514350" lvl="0" marL="514350" rtl="0" algn="ctr">
              <a:spcBef>
                <a:spcPts val="0"/>
              </a:spcBef>
              <a:spcAft>
                <a:spcPts val="0"/>
              </a:spcAft>
              <a:buClr>
                <a:schemeClr val="dk1"/>
              </a:buClr>
              <a:buSzPts val="2400"/>
              <a:buFont typeface="Gill Sans"/>
              <a:buAutoNum type="arabicPeriod"/>
            </a:pPr>
            <a:r>
              <a:rPr lang="en" sz="2400">
                <a:solidFill>
                  <a:schemeClr val="dk1"/>
                </a:solidFill>
                <a:latin typeface="Gill Sans"/>
                <a:ea typeface="Gill Sans"/>
                <a:cs typeface="Gill Sans"/>
                <a:sym typeface="Gill Sans"/>
              </a:rPr>
              <a:t>Arrive for your interview 15 minutes early. Take into account traffic and parking. Being late to the interview could cost you the job. </a:t>
            </a:r>
            <a:endParaRPr b="1" sz="1800">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g263f3ae65b1_0_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263f3ae65b1_0_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263f3ae65b1_0_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263f3ae65b1_0_0"/>
          <p:cNvSpPr txBox="1"/>
          <p:nvPr>
            <p:ph type="title"/>
          </p:nvPr>
        </p:nvSpPr>
        <p:spPr>
          <a:xfrm>
            <a:off x="1193375" y="126750"/>
            <a:ext cx="6972600" cy="1039500"/>
          </a:xfrm>
          <a:prstGeom prst="rect">
            <a:avLst/>
          </a:prstGeom>
          <a:noFill/>
          <a:ln>
            <a:noFill/>
          </a:ln>
          <a:effectLst>
            <a:outerShdw blurRad="57150" rotWithShape="0" algn="bl" dir="5400000" dist="19050">
              <a:srgbClr val="000000">
                <a:alpha val="49020"/>
              </a:srgbClr>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667"/>
              <a:buNone/>
            </a:pPr>
            <a:r>
              <a:rPr lang="en"/>
              <a:t>Before the Interview</a:t>
            </a:r>
            <a:endParaRPr>
              <a:latin typeface="Roboto Condensed"/>
              <a:ea typeface="Roboto Condensed"/>
              <a:cs typeface="Roboto Condensed"/>
              <a:sym typeface="Roboto Condensed"/>
            </a:endParaRPr>
          </a:p>
        </p:txBody>
      </p:sp>
      <p:sp>
        <p:nvSpPr>
          <p:cNvPr id="118" name="Google Shape;118;g263f3ae65b1_0_0"/>
          <p:cNvSpPr txBox="1"/>
          <p:nvPr/>
        </p:nvSpPr>
        <p:spPr>
          <a:xfrm>
            <a:off x="333575" y="1261125"/>
            <a:ext cx="8692200" cy="26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endParaRPr>
          </a:p>
          <a:p>
            <a:pPr indent="-361950" lvl="0" marL="514350" rtl="0" algn="ctr">
              <a:spcBef>
                <a:spcPts val="0"/>
              </a:spcBef>
              <a:spcAft>
                <a:spcPts val="0"/>
              </a:spcAft>
              <a:buClr>
                <a:schemeClr val="dk1"/>
              </a:buClr>
              <a:buSzPts val="2400"/>
              <a:buFont typeface="Gill Sans"/>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rPr lang="en" sz="2400">
                <a:solidFill>
                  <a:schemeClr val="dk1"/>
                </a:solidFill>
                <a:latin typeface="Gill Sans"/>
                <a:ea typeface="Gill Sans"/>
                <a:cs typeface="Gill Sans"/>
                <a:sym typeface="Gill Sans"/>
              </a:rPr>
              <a:t>3. Appearances matter- dress appropriately for the interview, usually business casual, and make sure you are clean and well-groomed.</a:t>
            </a:r>
            <a:endParaRPr>
              <a:solidFill>
                <a:schemeClr val="dk1"/>
              </a:solidFill>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rPr lang="en" sz="2400">
                <a:solidFill>
                  <a:schemeClr val="dk1"/>
                </a:solidFill>
                <a:latin typeface="Gill Sans"/>
                <a:ea typeface="Gill Sans"/>
                <a:cs typeface="Gill Sans"/>
                <a:sym typeface="Gill Sans"/>
              </a:rPr>
              <a:t>4. Review common questions and answers for interviews. What is your elevator pitch?</a:t>
            </a:r>
            <a:endParaRPr b="1" sz="1800">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g2a06066b868_0_2"/>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a06066b868_0_2"/>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a06066b868_0_2"/>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a06066b868_0_2"/>
          <p:cNvSpPr txBox="1"/>
          <p:nvPr>
            <p:ph type="title"/>
          </p:nvPr>
        </p:nvSpPr>
        <p:spPr>
          <a:xfrm>
            <a:off x="1193375" y="126750"/>
            <a:ext cx="6972600" cy="1039500"/>
          </a:xfrm>
          <a:prstGeom prst="rect">
            <a:avLst/>
          </a:prstGeom>
          <a:noFill/>
          <a:ln>
            <a:noFill/>
          </a:ln>
          <a:effectLst>
            <a:outerShdw blurRad="57150" rotWithShape="0" algn="bl" dir="5400000" dist="19050">
              <a:srgbClr val="000000">
                <a:alpha val="49019"/>
              </a:srgbClr>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667"/>
              <a:buNone/>
            </a:pPr>
            <a:r>
              <a:rPr lang="en"/>
              <a:t>What to Bring</a:t>
            </a:r>
            <a:endParaRPr>
              <a:latin typeface="Roboto Condensed"/>
              <a:ea typeface="Roboto Condensed"/>
              <a:cs typeface="Roboto Condensed"/>
              <a:sym typeface="Roboto Condensed"/>
            </a:endParaRPr>
          </a:p>
        </p:txBody>
      </p:sp>
      <p:sp>
        <p:nvSpPr>
          <p:cNvPr id="127" name="Google Shape;127;g2a06066b868_0_2"/>
          <p:cNvSpPr txBox="1"/>
          <p:nvPr/>
        </p:nvSpPr>
        <p:spPr>
          <a:xfrm>
            <a:off x="333575" y="1448725"/>
            <a:ext cx="8692200" cy="209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t/>
            </a:r>
            <a:endParaRPr>
              <a:solidFill>
                <a:schemeClr val="dk1"/>
              </a:solidFill>
            </a:endParaRPr>
          </a:p>
          <a:p>
            <a:pPr indent="-381000" lvl="0" marL="457200" rtl="0" algn="ctr">
              <a:spcBef>
                <a:spcPts val="0"/>
              </a:spcBef>
              <a:spcAft>
                <a:spcPts val="0"/>
              </a:spcAft>
              <a:buClr>
                <a:schemeClr val="dk1"/>
              </a:buClr>
              <a:buSzPts val="2400"/>
              <a:buFont typeface="Gill Sans"/>
              <a:buChar char="❏"/>
            </a:pPr>
            <a:r>
              <a:rPr lang="en" sz="2400">
                <a:solidFill>
                  <a:schemeClr val="dk1"/>
                </a:solidFill>
                <a:latin typeface="Gill Sans"/>
                <a:ea typeface="Gill Sans"/>
                <a:cs typeface="Gill Sans"/>
                <a:sym typeface="Gill Sans"/>
              </a:rPr>
              <a:t>Notebook for jotting down notes</a:t>
            </a:r>
            <a:endParaRPr>
              <a:solidFill>
                <a:schemeClr val="dk1"/>
              </a:solidFill>
            </a:endParaRPr>
          </a:p>
          <a:p>
            <a:pPr indent="0" lvl="0" marL="457200" rtl="0" algn="ctr">
              <a:spcBef>
                <a:spcPts val="0"/>
              </a:spcBef>
              <a:spcAft>
                <a:spcPts val="0"/>
              </a:spcAft>
              <a:buNone/>
            </a:pPr>
            <a:r>
              <a:t/>
            </a:r>
            <a:endParaRPr>
              <a:solidFill>
                <a:schemeClr val="dk1"/>
              </a:solidFill>
            </a:endParaRPr>
          </a:p>
          <a:p>
            <a:pPr indent="-381000" lvl="0" marL="457200" rtl="0" algn="ctr">
              <a:spcBef>
                <a:spcPts val="0"/>
              </a:spcBef>
              <a:spcAft>
                <a:spcPts val="0"/>
              </a:spcAft>
              <a:buClr>
                <a:schemeClr val="dk1"/>
              </a:buClr>
              <a:buSzPts val="2400"/>
              <a:buFont typeface="Gill Sans"/>
              <a:buChar char="❏"/>
            </a:pPr>
            <a:r>
              <a:rPr lang="en" sz="2400">
                <a:solidFill>
                  <a:schemeClr val="dk1"/>
                </a:solidFill>
                <a:latin typeface="Gill Sans"/>
                <a:ea typeface="Gill Sans"/>
                <a:cs typeface="Gill Sans"/>
                <a:sym typeface="Gill Sans"/>
              </a:rPr>
              <a:t>3 Questions to ask the interviewer</a:t>
            </a:r>
            <a:endParaRPr sz="2400">
              <a:solidFill>
                <a:schemeClr val="dk1"/>
              </a:solidFill>
              <a:latin typeface="Gill Sans"/>
              <a:ea typeface="Gill Sans"/>
              <a:cs typeface="Gill Sans"/>
              <a:sym typeface="Gill Sans"/>
            </a:endParaRPr>
          </a:p>
          <a:p>
            <a:pPr indent="0" lvl="0" marL="457200" rtl="0" algn="ctr">
              <a:spcBef>
                <a:spcPts val="0"/>
              </a:spcBef>
              <a:spcAft>
                <a:spcPts val="0"/>
              </a:spcAft>
              <a:buNone/>
            </a:pPr>
            <a:r>
              <a:t/>
            </a:r>
            <a:endParaRPr sz="2400">
              <a:solidFill>
                <a:schemeClr val="dk1"/>
              </a:solidFill>
              <a:latin typeface="Gill Sans"/>
              <a:ea typeface="Gill Sans"/>
              <a:cs typeface="Gill Sans"/>
              <a:sym typeface="Gill Sans"/>
            </a:endParaRPr>
          </a:p>
          <a:p>
            <a:pPr indent="-381000" lvl="0" marL="457200" rtl="0" algn="ctr">
              <a:spcBef>
                <a:spcPts val="0"/>
              </a:spcBef>
              <a:spcAft>
                <a:spcPts val="0"/>
              </a:spcAft>
              <a:buClr>
                <a:schemeClr val="dk1"/>
              </a:buClr>
              <a:buSzPts val="2400"/>
              <a:buFont typeface="Gill Sans"/>
              <a:buChar char="❏"/>
            </a:pPr>
            <a:r>
              <a:rPr lang="en" sz="2400">
                <a:solidFill>
                  <a:schemeClr val="dk1"/>
                </a:solidFill>
                <a:latin typeface="Gill Sans"/>
                <a:ea typeface="Gill Sans"/>
                <a:cs typeface="Gill Sans"/>
                <a:sym typeface="Gill Sans"/>
              </a:rPr>
              <a:t>4 copies of your resume with list of references</a:t>
            </a:r>
            <a:endParaRPr sz="2400">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g263f3ae65b1_0_8"/>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63f3ae65b1_0_8"/>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263f3ae65b1_0_8"/>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63f3ae65b1_0_8"/>
          <p:cNvSpPr txBox="1"/>
          <p:nvPr>
            <p:ph type="title"/>
          </p:nvPr>
        </p:nvSpPr>
        <p:spPr>
          <a:xfrm>
            <a:off x="1193375" y="126750"/>
            <a:ext cx="6972600" cy="1039500"/>
          </a:xfrm>
          <a:prstGeom prst="rect">
            <a:avLst/>
          </a:prstGeom>
          <a:noFill/>
          <a:ln>
            <a:noFill/>
          </a:ln>
          <a:effectLst>
            <a:outerShdw blurRad="57150" rotWithShape="0" algn="bl" dir="5400000" dist="19050">
              <a:srgbClr val="000000">
                <a:alpha val="49020"/>
              </a:srgbClr>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667"/>
              <a:buNone/>
            </a:pPr>
            <a:r>
              <a:rPr lang="en"/>
              <a:t>At the Interview</a:t>
            </a:r>
            <a:endParaRPr>
              <a:latin typeface="Roboto Condensed"/>
              <a:ea typeface="Roboto Condensed"/>
              <a:cs typeface="Roboto Condensed"/>
              <a:sym typeface="Roboto Condensed"/>
            </a:endParaRPr>
          </a:p>
        </p:txBody>
      </p:sp>
      <p:sp>
        <p:nvSpPr>
          <p:cNvPr id="136" name="Google Shape;136;g263f3ae65b1_0_8"/>
          <p:cNvSpPr txBox="1"/>
          <p:nvPr/>
        </p:nvSpPr>
        <p:spPr>
          <a:xfrm>
            <a:off x="333575" y="1026625"/>
            <a:ext cx="8692200" cy="384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t/>
            </a:r>
            <a:endParaRPr>
              <a:solidFill>
                <a:schemeClr val="dk1"/>
              </a:solidFill>
            </a:endParaRPr>
          </a:p>
          <a:p>
            <a:pPr indent="-514350" lvl="0" marL="514350" rtl="0" algn="ctr">
              <a:spcBef>
                <a:spcPts val="0"/>
              </a:spcBef>
              <a:spcAft>
                <a:spcPts val="0"/>
              </a:spcAft>
              <a:buClr>
                <a:schemeClr val="dk1"/>
              </a:buClr>
              <a:buSzPts val="2400"/>
              <a:buFont typeface="Gill Sans"/>
              <a:buAutoNum type="arabicPeriod"/>
            </a:pPr>
            <a:r>
              <a:rPr lang="en" sz="2400">
                <a:solidFill>
                  <a:schemeClr val="dk1"/>
                </a:solidFill>
                <a:latin typeface="Gill Sans"/>
                <a:ea typeface="Gill Sans"/>
                <a:cs typeface="Gill Sans"/>
                <a:sym typeface="Gill Sans"/>
              </a:rPr>
              <a:t>Although the receptionist or secretary may not be interviewing you, be respectful and courteous. The interviewer will probably ask the receptionist’s opinion of you.</a:t>
            </a:r>
            <a:endParaRPr>
              <a:solidFill>
                <a:schemeClr val="dk1"/>
              </a:solidFill>
            </a:endParaRPr>
          </a:p>
          <a:p>
            <a:pPr indent="0" lvl="0" marL="0" rtl="0" algn="ctr">
              <a:spcBef>
                <a:spcPts val="0"/>
              </a:spcBef>
              <a:spcAft>
                <a:spcPts val="0"/>
              </a:spcAft>
              <a:buClr>
                <a:schemeClr val="dk1"/>
              </a:buClr>
              <a:buFont typeface="Arial"/>
              <a:buNone/>
            </a:pPr>
            <a:r>
              <a:rPr lang="en" sz="2400">
                <a:solidFill>
                  <a:schemeClr val="dk1"/>
                </a:solidFill>
                <a:latin typeface="Gill Sans"/>
                <a:ea typeface="Gill Sans"/>
                <a:cs typeface="Gill Sans"/>
                <a:sym typeface="Gill Sans"/>
              </a:rPr>
              <a:t> </a:t>
            </a:r>
            <a:endParaRPr>
              <a:solidFill>
                <a:schemeClr val="dk1"/>
              </a:solidFill>
            </a:endParaRPr>
          </a:p>
          <a:p>
            <a:pPr indent="0" lvl="0" marL="0" rtl="0" algn="ctr">
              <a:spcBef>
                <a:spcPts val="0"/>
              </a:spcBef>
              <a:spcAft>
                <a:spcPts val="0"/>
              </a:spcAft>
              <a:buClr>
                <a:schemeClr val="dk1"/>
              </a:buClr>
              <a:buFont typeface="Arial"/>
              <a:buNone/>
            </a:pPr>
            <a:r>
              <a:rPr lang="en" sz="2400">
                <a:solidFill>
                  <a:schemeClr val="dk1"/>
                </a:solidFill>
                <a:latin typeface="Gill Sans"/>
                <a:ea typeface="Gill Sans"/>
                <a:cs typeface="Gill Sans"/>
                <a:sym typeface="Gill Sans"/>
              </a:rPr>
              <a:t>2. 	Turn off your phone- Many interviewers will not hire a person whose phones goes or if the person checks their phone during an interview. This could indicate that they will not take the position seriously and will be constantly distracted by their phone. </a:t>
            </a:r>
            <a:endParaRPr>
              <a:solidFill>
                <a:schemeClr val="dk1"/>
              </a:solidFill>
            </a:endParaRPr>
          </a:p>
          <a:p>
            <a:pPr indent="0" lvl="0" marL="0" rtl="0" algn="l">
              <a:spcBef>
                <a:spcPts val="0"/>
              </a:spcBef>
              <a:spcAft>
                <a:spcPts val="0"/>
              </a:spcAft>
              <a:buNone/>
            </a:pPr>
            <a:r>
              <a:t/>
            </a:r>
            <a:endParaRPr sz="3200">
              <a:solidFill>
                <a:schemeClr val="dk1"/>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g263f3ae65b1_0_1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263f3ae65b1_0_1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263f3ae65b1_0_1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263f3ae65b1_0_16"/>
          <p:cNvSpPr txBox="1"/>
          <p:nvPr>
            <p:ph type="title"/>
          </p:nvPr>
        </p:nvSpPr>
        <p:spPr>
          <a:xfrm>
            <a:off x="1193375" y="126750"/>
            <a:ext cx="6972600" cy="1039500"/>
          </a:xfrm>
          <a:prstGeom prst="rect">
            <a:avLst/>
          </a:prstGeom>
          <a:noFill/>
          <a:ln>
            <a:noFill/>
          </a:ln>
          <a:effectLst>
            <a:outerShdw blurRad="57150" rotWithShape="0" algn="bl" dir="5400000" dist="19050">
              <a:srgbClr val="000000">
                <a:alpha val="49020"/>
              </a:srgbClr>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667"/>
              <a:buNone/>
            </a:pPr>
            <a:r>
              <a:rPr lang="en"/>
              <a:t>At the Interview</a:t>
            </a:r>
            <a:endParaRPr>
              <a:latin typeface="Roboto Condensed"/>
              <a:ea typeface="Roboto Condensed"/>
              <a:cs typeface="Roboto Condensed"/>
              <a:sym typeface="Roboto Condensed"/>
            </a:endParaRPr>
          </a:p>
        </p:txBody>
      </p:sp>
      <p:sp>
        <p:nvSpPr>
          <p:cNvPr id="145" name="Google Shape;145;g263f3ae65b1_0_16"/>
          <p:cNvSpPr txBox="1"/>
          <p:nvPr/>
        </p:nvSpPr>
        <p:spPr>
          <a:xfrm>
            <a:off x="333575" y="1448725"/>
            <a:ext cx="8692200" cy="187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t/>
            </a:r>
            <a:endParaRPr>
              <a:solidFill>
                <a:schemeClr val="dk1"/>
              </a:solidFill>
            </a:endParaRPr>
          </a:p>
          <a:p>
            <a:pPr indent="0" lvl="0" marL="152400" rtl="0" algn="l">
              <a:spcBef>
                <a:spcPts val="0"/>
              </a:spcBef>
              <a:spcAft>
                <a:spcPts val="0"/>
              </a:spcAft>
              <a:buClr>
                <a:schemeClr val="dk1"/>
              </a:buClr>
              <a:buSzPts val="2400"/>
              <a:buFont typeface="Gill Sans"/>
              <a:buNone/>
            </a:pPr>
            <a:r>
              <a:t/>
            </a:r>
            <a:endParaRPr sz="2400">
              <a:solidFill>
                <a:schemeClr val="dk1"/>
              </a:solidFill>
              <a:latin typeface="Gill Sans"/>
              <a:ea typeface="Gill Sans"/>
              <a:cs typeface="Gill Sans"/>
              <a:sym typeface="Gill Sans"/>
            </a:endParaRPr>
          </a:p>
          <a:p>
            <a:pPr indent="-457200" lvl="0" marL="457200" rtl="0" algn="ctr">
              <a:spcBef>
                <a:spcPts val="0"/>
              </a:spcBef>
              <a:spcAft>
                <a:spcPts val="0"/>
              </a:spcAft>
              <a:buClr>
                <a:schemeClr val="dk1"/>
              </a:buClr>
              <a:buSzPts val="2400"/>
              <a:buFont typeface="Gill Sans"/>
              <a:buAutoNum type="arabicPeriod" startAt="3"/>
            </a:pPr>
            <a:r>
              <a:rPr lang="en" sz="2400">
                <a:solidFill>
                  <a:schemeClr val="dk1"/>
                </a:solidFill>
                <a:latin typeface="Gill Sans"/>
                <a:ea typeface="Gill Sans"/>
                <a:cs typeface="Gill Sans"/>
                <a:sym typeface="Gill Sans"/>
              </a:rPr>
              <a:t>Greet the interviewer with a firm, but not crushing handshake, a smile, speak clearly and remember to look them in the eyes.  Practice your “soft skills”.</a:t>
            </a:r>
            <a:endParaRPr sz="3200">
              <a:solidFill>
                <a:schemeClr val="dk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